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94"/>
    <p:restoredTop sz="94593"/>
  </p:normalViewPr>
  <p:slideViewPr>
    <p:cSldViewPr>
      <p:cViewPr varScale="1">
        <p:scale>
          <a:sx n="33" d="100"/>
          <a:sy n="33" d="100"/>
        </p:scale>
        <p:origin x="1500" y="114"/>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cic, Kacey L" userId="6a54a186-bfd5-4be9-830c-ade4d6653b16" providerId="ADAL" clId="{D0AB0094-E3E3-4599-9D24-B2E01B664163}"/>
    <pc:docChg chg="modSld">
      <pc:chgData name="Lacic, Kacey L" userId="6a54a186-bfd5-4be9-830c-ade4d6653b16" providerId="ADAL" clId="{D0AB0094-E3E3-4599-9D24-B2E01B664163}" dt="2019-01-04T16:57:39.142" v="4" actId="1076"/>
      <pc:docMkLst>
        <pc:docMk/>
      </pc:docMkLst>
      <pc:sldChg chg="addSp modSp">
        <pc:chgData name="Lacic, Kacey L" userId="6a54a186-bfd5-4be9-830c-ade4d6653b16" providerId="ADAL" clId="{D0AB0094-E3E3-4599-9D24-B2E01B664163}" dt="2019-01-04T16:57:39.142" v="4" actId="1076"/>
        <pc:sldMkLst>
          <pc:docMk/>
          <pc:sldMk cId="6292998" sldId="256"/>
        </pc:sldMkLst>
        <pc:picChg chg="add mod">
          <ac:chgData name="Lacic, Kacey L" userId="6a54a186-bfd5-4be9-830c-ade4d6653b16" providerId="ADAL" clId="{D0AB0094-E3E3-4599-9D24-B2E01B664163}" dt="2019-01-04T16:57:39.142" v="4" actId="1076"/>
          <ac:picMkLst>
            <pc:docMk/>
            <pc:sldMk cId="6292998" sldId="256"/>
            <ac:picMk id="4" creationId="{61243907-1DAE-453F-A774-09114B4451C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1/14/2019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emf"/><Relationship Id="rId9" Type="http://schemas.openxmlformats.org/officeDocument/2006/relationships/image" Target="../media/image12.png"/><Relationship Id="rId1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26729" y="8524905"/>
            <a:ext cx="26669999" cy="5437750"/>
          </a:xfrm>
          <a:prstGeom prst="rect">
            <a:avLst/>
          </a:prstGeom>
          <a:solidFill>
            <a:schemeClr val="accent6">
              <a:lumMod val="60000"/>
              <a:lumOff val="40000"/>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Arial"/>
                <a:cs typeface="Arial"/>
              </a:rPr>
              <a:t>MaxMass</a:t>
            </a:r>
            <a:endParaRPr lang="en-US" sz="8000" b="1" dirty="0">
              <a:solidFill>
                <a:schemeClr val="bg1"/>
              </a:solidFill>
              <a:latin typeface="Arial"/>
              <a:cs typeface="Arial"/>
            </a:endParaRPr>
          </a:p>
          <a:p>
            <a:pPr algn="ctr"/>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34352" y="3249770"/>
            <a:ext cx="6418847" cy="769441"/>
          </a:xfrm>
          <a:prstGeom prst="rect">
            <a:avLst/>
          </a:prstGeom>
          <a:noFill/>
        </p:spPr>
        <p:txBody>
          <a:bodyPr wrap="square" rtlCol="0">
            <a:spAutoFit/>
          </a:bodyPr>
          <a:lstStyle/>
          <a:p>
            <a:r>
              <a:rPr lang="en-US" sz="4400" b="1" dirty="0">
                <a:solidFill>
                  <a:schemeClr val="accent6">
                    <a:lumMod val="75000"/>
                  </a:schemeClr>
                </a:solidFill>
              </a:rPr>
              <a:t>Introduction/Motivation:</a:t>
            </a:r>
          </a:p>
        </p:txBody>
      </p:sp>
      <p:sp>
        <p:nvSpPr>
          <p:cNvPr id="9" name="TextBox 8"/>
          <p:cNvSpPr txBox="1"/>
          <p:nvPr/>
        </p:nvSpPr>
        <p:spPr>
          <a:xfrm>
            <a:off x="8301718" y="14032835"/>
            <a:ext cx="5693719" cy="769441"/>
          </a:xfrm>
          <a:prstGeom prst="rect">
            <a:avLst/>
          </a:prstGeom>
          <a:noFill/>
        </p:spPr>
        <p:txBody>
          <a:bodyPr wrap="square" rtlCol="0">
            <a:spAutoFit/>
          </a:bodyPr>
          <a:lstStyle/>
          <a:p>
            <a:r>
              <a:rPr lang="en-US" sz="4400" b="1" dirty="0">
                <a:solidFill>
                  <a:schemeClr val="accent6">
                    <a:lumMod val="75000"/>
                  </a:schemeClr>
                </a:solidFill>
              </a:rPr>
              <a:t>Methods:</a:t>
            </a:r>
          </a:p>
        </p:txBody>
      </p:sp>
      <p:sp>
        <p:nvSpPr>
          <p:cNvPr id="10" name="TextBox 9"/>
          <p:cNvSpPr txBox="1"/>
          <p:nvPr/>
        </p:nvSpPr>
        <p:spPr>
          <a:xfrm>
            <a:off x="201279" y="8612768"/>
            <a:ext cx="5448300" cy="769441"/>
          </a:xfrm>
          <a:prstGeom prst="rect">
            <a:avLst/>
          </a:prstGeom>
          <a:noFill/>
        </p:spPr>
        <p:txBody>
          <a:bodyPr wrap="square" rtlCol="0">
            <a:spAutoFit/>
          </a:bodyPr>
          <a:lstStyle/>
          <a:p>
            <a:r>
              <a:rPr lang="en-US" sz="4400" b="1" dirty="0">
                <a:solidFill>
                  <a:schemeClr val="accent6">
                    <a:lumMod val="75000"/>
                  </a:schemeClr>
                </a:solidFill>
              </a:rPr>
              <a:t>Results:  </a:t>
            </a:r>
          </a:p>
        </p:txBody>
      </p:sp>
      <p:sp>
        <p:nvSpPr>
          <p:cNvPr id="11" name="TextBox 10"/>
          <p:cNvSpPr txBox="1"/>
          <p:nvPr/>
        </p:nvSpPr>
        <p:spPr>
          <a:xfrm>
            <a:off x="371364" y="14212669"/>
            <a:ext cx="11134836" cy="769441"/>
          </a:xfrm>
          <a:prstGeom prst="rect">
            <a:avLst/>
          </a:prstGeom>
          <a:noFill/>
        </p:spPr>
        <p:txBody>
          <a:bodyPr wrap="square" rtlCol="0">
            <a:spAutoFit/>
          </a:bodyPr>
          <a:lstStyle/>
          <a:p>
            <a:r>
              <a:rPr lang="en-US" sz="4400" b="1" dirty="0">
                <a:solidFill>
                  <a:schemeClr val="accent6">
                    <a:lumMod val="75000"/>
                  </a:schemeClr>
                </a:solidFill>
              </a:rPr>
              <a:t>Discussion/Future Directions:  </a:t>
            </a:r>
          </a:p>
        </p:txBody>
      </p:sp>
      <p:pic>
        <p:nvPicPr>
          <p:cNvPr id="15" name="Picture 14">
            <a:extLst>
              <a:ext uri="{FF2B5EF4-FFF2-40B4-BE49-F238E27FC236}">
                <a16:creationId xmlns="" xmlns:a16="http://schemas.microsoft.com/office/drawing/2014/main" id="{B84D8B8B-051E-EE44-8750-3AD081B908A1}"/>
              </a:ext>
            </a:extLst>
          </p:cNvPr>
          <p:cNvPicPr>
            <a:picLocks noChangeAspect="1"/>
          </p:cNvPicPr>
          <p:nvPr/>
        </p:nvPicPr>
        <p:blipFill rotWithShape="1">
          <a:blip r:embed="rId4">
            <a:extLst>
              <a:ext uri="{28A0092B-C50C-407E-A947-70E740481C1C}">
                <a14:useLocalDpi xmlns:a14="http://schemas.microsoft.com/office/drawing/2010/main" val="0"/>
              </a:ext>
            </a:extLst>
          </a:blip>
          <a:srcRect l="63440" t="4899" b="65599"/>
          <a:stretch/>
        </p:blipFill>
        <p:spPr>
          <a:xfrm rot="16200000">
            <a:off x="8571422" y="8670664"/>
            <a:ext cx="4670016" cy="4876799"/>
          </a:xfrm>
          <a:prstGeom prst="rect">
            <a:avLst/>
          </a:prstGeom>
        </p:spPr>
      </p:pic>
      <p:sp>
        <p:nvSpPr>
          <p:cNvPr id="18" name="Title 1">
            <a:extLst>
              <a:ext uri="{FF2B5EF4-FFF2-40B4-BE49-F238E27FC236}">
                <a16:creationId xmlns="" xmlns:a16="http://schemas.microsoft.com/office/drawing/2014/main" id="{C0766C36-F4B1-A04F-8843-E9DAFA995723}"/>
              </a:ext>
            </a:extLst>
          </p:cNvPr>
          <p:cNvSpPr txBox="1">
            <a:spLocks/>
          </p:cNvSpPr>
          <p:nvPr/>
        </p:nvSpPr>
        <p:spPr>
          <a:xfrm>
            <a:off x="533400" y="14706600"/>
            <a:ext cx="1828800" cy="605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Questions? </a:t>
            </a:r>
          </a:p>
        </p:txBody>
      </p:sp>
      <p:sp>
        <p:nvSpPr>
          <p:cNvPr id="19" name="Rectangle 18">
            <a:extLst>
              <a:ext uri="{FF2B5EF4-FFF2-40B4-BE49-F238E27FC236}">
                <a16:creationId xmlns="" xmlns:a16="http://schemas.microsoft.com/office/drawing/2014/main" id="{C68FC13C-4317-9E45-BFE8-7EEE983CC484}"/>
              </a:ext>
            </a:extLst>
          </p:cNvPr>
          <p:cNvSpPr/>
          <p:nvPr/>
        </p:nvSpPr>
        <p:spPr>
          <a:xfrm>
            <a:off x="342900" y="15087600"/>
            <a:ext cx="6591300" cy="2554545"/>
          </a:xfrm>
          <a:prstGeom prst="rect">
            <a:avLst/>
          </a:prstGeom>
        </p:spPr>
        <p:txBody>
          <a:bodyPr wrap="square">
            <a:spAutoFit/>
          </a:bodyPr>
          <a:lstStyle/>
          <a:p>
            <a:pPr lvl="0" defTabSz="914400">
              <a:defRPr/>
            </a:pPr>
            <a:r>
              <a:rPr lang="en-US" sz="2000" kern="0" dirty="0">
                <a:solidFill>
                  <a:prstClr val="black"/>
                </a:solidFill>
              </a:rPr>
              <a:t>One interesting observation is that knocking out the most highly expressed proteins can result in new highly expressed proteins. To predict which proteins must be overexpressed in the knockout, future work will focus on extending the metabolic model with RNA and Protein expression mechanisms, known as ME-models. We will also extend this approach for other organisms such as Pseudomonas </a:t>
            </a:r>
            <a:r>
              <a:rPr lang="en-US" sz="2000" kern="0" dirty="0" err="1">
                <a:solidFill>
                  <a:prstClr val="black"/>
                </a:solidFill>
              </a:rPr>
              <a:t>flourescens</a:t>
            </a:r>
            <a:r>
              <a:rPr lang="en-US" sz="2000" kern="0" dirty="0">
                <a:solidFill>
                  <a:prstClr val="black"/>
                </a:solidFill>
              </a:rPr>
              <a:t>, </a:t>
            </a:r>
            <a:r>
              <a:rPr lang="en-US" sz="2000" kern="0" dirty="0" err="1">
                <a:solidFill>
                  <a:prstClr val="black"/>
                </a:solidFill>
              </a:rPr>
              <a:t>Shewanella</a:t>
            </a:r>
            <a:r>
              <a:rPr lang="en-US" sz="2000" kern="0" dirty="0">
                <a:solidFill>
                  <a:prstClr val="black"/>
                </a:solidFill>
              </a:rPr>
              <a:t> </a:t>
            </a:r>
            <a:r>
              <a:rPr lang="en-US" sz="2000" kern="0" dirty="0" err="1">
                <a:solidFill>
                  <a:prstClr val="black"/>
                </a:solidFill>
              </a:rPr>
              <a:t>oneidensis</a:t>
            </a:r>
            <a:r>
              <a:rPr lang="en-US" sz="2000" kern="0" dirty="0">
                <a:solidFill>
                  <a:prstClr val="black"/>
                </a:solidFill>
              </a:rPr>
              <a:t> MR-1 and E. coli </a:t>
            </a:r>
            <a:r>
              <a:rPr lang="en-US" sz="2000" kern="0" dirty="0" err="1">
                <a:solidFill>
                  <a:prstClr val="black"/>
                </a:solidFill>
              </a:rPr>
              <a:t>Nissle</a:t>
            </a:r>
            <a:r>
              <a:rPr lang="en-US" sz="2000" kern="0" dirty="0">
                <a:solidFill>
                  <a:prstClr val="black"/>
                </a:solidFill>
              </a:rPr>
              <a:t>.</a:t>
            </a:r>
            <a:endParaRPr kumimoji="0" lang="en-US" sz="2000" b="0" i="0" u="none" strike="noStrike" kern="0" cap="none" spc="0" normalizeH="0" baseline="0" noProof="0" dirty="0">
              <a:ln>
                <a:noFill/>
              </a:ln>
              <a:solidFill>
                <a:prstClr val="black"/>
              </a:solidFill>
              <a:effectLst/>
              <a:uLnTx/>
              <a:uFillTx/>
            </a:endParaRPr>
          </a:p>
        </p:txBody>
      </p:sp>
      <p:sp>
        <p:nvSpPr>
          <p:cNvPr id="32" name="TextBox 31"/>
          <p:cNvSpPr txBox="1"/>
          <p:nvPr/>
        </p:nvSpPr>
        <p:spPr>
          <a:xfrm>
            <a:off x="7797453" y="3617950"/>
            <a:ext cx="12202816" cy="4832092"/>
          </a:xfrm>
          <a:prstGeom prst="rect">
            <a:avLst/>
          </a:prstGeom>
          <a:noFill/>
        </p:spPr>
        <p:txBody>
          <a:bodyPr wrap="square" rtlCol="0">
            <a:spAutoFit/>
          </a:bodyPr>
          <a:lstStyle/>
          <a:p>
            <a:r>
              <a:rPr lang="en-US" sz="2800" dirty="0"/>
              <a:t>Molecular crowding is a biophysical constraint on the ability of microbial cell factories to produce proteins of interest at sufficient titer, rate and yield to become economically viable. To address this issue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800" dirty="0" err="1"/>
              <a:t>MaxMass</a:t>
            </a:r>
            <a:r>
              <a:rPr lang="en-US" sz="2800" dirty="0"/>
              <a:t>, an algorithm for iterative reduction of the host proteome without replacement. </a:t>
            </a:r>
            <a:r>
              <a:rPr lang="en-US" sz="2800" dirty="0" err="1"/>
              <a:t>MaxMass</a:t>
            </a:r>
            <a:r>
              <a:rPr lang="en-US" sz="2800" dirty="0"/>
              <a:t> automatically calculates which genes are essential for the current environment and iteration, and uses these essential genes as constraints on the size of the knockout region, while optimizing for maximum protein mass reclamation.</a:t>
            </a:r>
          </a:p>
        </p:txBody>
      </p:sp>
      <p:sp>
        <p:nvSpPr>
          <p:cNvPr id="36" name="TextBox 35"/>
          <p:cNvSpPr txBox="1"/>
          <p:nvPr/>
        </p:nvSpPr>
        <p:spPr>
          <a:xfrm>
            <a:off x="5207463" y="8775290"/>
            <a:ext cx="3232840" cy="5016758"/>
          </a:xfrm>
          <a:prstGeom prst="rect">
            <a:avLst/>
          </a:prstGeom>
          <a:noFill/>
        </p:spPr>
        <p:txBody>
          <a:bodyPr wrap="square" rtlCol="0">
            <a:spAutoFit/>
          </a:bodyPr>
          <a:lstStyle/>
          <a:p>
            <a:r>
              <a:rPr lang="en-US" sz="1600" b="1" dirty="0"/>
              <a:t>Comparison of Predictions with Experiment</a:t>
            </a:r>
          </a:p>
          <a:p>
            <a:r>
              <a:rPr lang="en-US" sz="1600" dirty="0"/>
              <a:t>To evaluate the ability of the algorithm to predict protein reclamation, we used proteomics data obtained from the KHK collection of knockouts. As a baseline first step, we wished to assess how well the protein distribution of the previous step was able to predict the protein distribution of the subsequent step by assuming that the only expression that changed between steps were the genes that were knocked out. The results of this analysis are displayed in Figure XX. Interestingly, there were some proteins whose expression level increased as a result of the knockout.</a:t>
            </a:r>
          </a:p>
        </p:txBody>
      </p:sp>
      <p:sp>
        <p:nvSpPr>
          <p:cNvPr id="37" name="TextBox 36"/>
          <p:cNvSpPr txBox="1"/>
          <p:nvPr/>
        </p:nvSpPr>
        <p:spPr>
          <a:xfrm>
            <a:off x="13182600" y="8774055"/>
            <a:ext cx="2352742" cy="4524315"/>
          </a:xfrm>
          <a:prstGeom prst="rect">
            <a:avLst/>
          </a:prstGeom>
          <a:noFill/>
        </p:spPr>
        <p:txBody>
          <a:bodyPr wrap="square" rtlCol="0">
            <a:spAutoFit/>
          </a:bodyPr>
          <a:lstStyle/>
          <a:p>
            <a:r>
              <a:rPr lang="en-US" sz="1600" b="1" dirty="0"/>
              <a:t>Application of </a:t>
            </a:r>
            <a:r>
              <a:rPr lang="en-US" sz="1600" b="1" dirty="0" err="1"/>
              <a:t>MaxMass</a:t>
            </a:r>
            <a:r>
              <a:rPr lang="en-US" sz="1600" b="1" dirty="0"/>
              <a:t> to wild-type E. coli W3110</a:t>
            </a:r>
          </a:p>
          <a:p>
            <a:r>
              <a:rPr lang="en-US" sz="1600" dirty="0"/>
              <a:t>We then applied </a:t>
            </a:r>
            <a:r>
              <a:rPr lang="en-US" sz="1600" dirty="0" err="1"/>
              <a:t>MaxMass</a:t>
            </a:r>
            <a:r>
              <a:rPr lang="en-US" sz="1600" dirty="0"/>
              <a:t> using the protein expression from wild-type E. coli strain W3110 Schmidt et al 2018 in order to predict which gene knockouts would result in the largest amount of protein reclamation. The results for this experiment are displayed in Figure YY. We predicted that ZZ% of the proteome could be reclaimed after N steps.</a:t>
            </a:r>
          </a:p>
        </p:txBody>
      </p:sp>
      <p:sp>
        <p:nvSpPr>
          <p:cNvPr id="38" name="TextBox 37"/>
          <p:cNvSpPr txBox="1"/>
          <p:nvPr/>
        </p:nvSpPr>
        <p:spPr>
          <a:xfrm>
            <a:off x="24237270" y="9461636"/>
            <a:ext cx="2303699" cy="1569660"/>
          </a:xfrm>
          <a:prstGeom prst="rect">
            <a:avLst/>
          </a:prstGeom>
          <a:noFill/>
        </p:spPr>
        <p:txBody>
          <a:bodyPr wrap="square" rtlCol="0">
            <a:spAutoFit/>
          </a:bodyPr>
          <a:lstStyle/>
          <a:p>
            <a:r>
              <a:rPr lang="en-US" sz="1600" dirty="0"/>
              <a:t>Figure to the left of this box legend fully explaining what we are seeing  THIS WILL NEED TO DESCRIBE WHAT WE SEE ON THE LEFT </a:t>
            </a:r>
          </a:p>
        </p:txBody>
      </p:sp>
      <p:pic>
        <p:nvPicPr>
          <p:cNvPr id="16" name="Picture 15"/>
          <p:cNvPicPr>
            <a:picLocks noChangeAspect="1"/>
          </p:cNvPicPr>
          <p:nvPr/>
        </p:nvPicPr>
        <p:blipFill>
          <a:blip r:embed="rId5"/>
          <a:stretch>
            <a:fillRect/>
          </a:stretch>
        </p:blipFill>
        <p:spPr>
          <a:xfrm>
            <a:off x="18739169" y="14585907"/>
            <a:ext cx="7404278" cy="1709824"/>
          </a:xfrm>
          <a:prstGeom prst="rect">
            <a:avLst/>
          </a:prstGeom>
        </p:spPr>
      </p:pic>
      <p:pic>
        <p:nvPicPr>
          <p:cNvPr id="33" name="Picture 32" descr="A screenshot of a social media post&#10;&#10;Description automatically generated">
            <a:extLst>
              <a:ext uri="{FF2B5EF4-FFF2-40B4-BE49-F238E27FC236}">
                <a16:creationId xmlns="" xmlns:a16="http://schemas.microsoft.com/office/drawing/2014/main" id="{41FEEC9B-08EA-764B-980B-CD432E5DC0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7335" y="14601211"/>
            <a:ext cx="3981547" cy="4524989"/>
          </a:xfrm>
          <a:prstGeom prst="rect">
            <a:avLst/>
          </a:prstGeom>
        </p:spPr>
      </p:pic>
      <p:pic>
        <p:nvPicPr>
          <p:cNvPr id="39" name="Picture 38" descr="A screenshot of a social media post&#10;&#10;Description automatically generated">
            <a:extLst>
              <a:ext uri="{FF2B5EF4-FFF2-40B4-BE49-F238E27FC236}">
                <a16:creationId xmlns="" xmlns:a16="http://schemas.microsoft.com/office/drawing/2014/main" id="{D2AC4DA9-4FBD-2A45-8F37-152B90976F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18882" y="14532864"/>
            <a:ext cx="6295367" cy="4235065"/>
          </a:xfrm>
          <a:prstGeom prst="rect">
            <a:avLst/>
          </a:prstGeom>
        </p:spPr>
      </p:pic>
      <p:pic>
        <p:nvPicPr>
          <p:cNvPr id="5" name="Picture 4"/>
          <p:cNvPicPr>
            <a:picLocks noChangeAspect="1"/>
          </p:cNvPicPr>
          <p:nvPr/>
        </p:nvPicPr>
        <p:blipFill rotWithShape="1">
          <a:blip r:embed="rId8">
            <a:extLst>
              <a:ext uri="{28A0092B-C50C-407E-A947-70E740481C1C}">
                <a14:useLocalDpi xmlns:a14="http://schemas.microsoft.com/office/drawing/2010/main" val="0"/>
              </a:ext>
            </a:extLst>
          </a:blip>
          <a:srcRect l="10566" t="10618" b="7465"/>
          <a:stretch/>
        </p:blipFill>
        <p:spPr>
          <a:xfrm>
            <a:off x="20437587" y="3338276"/>
            <a:ext cx="5354312" cy="4879785"/>
          </a:xfrm>
          <a:prstGeom prst="rect">
            <a:avLst/>
          </a:prstGeom>
        </p:spPr>
      </p:pic>
      <p:pic>
        <p:nvPicPr>
          <p:cNvPr id="2" name="Picture 1"/>
          <p:cNvPicPr>
            <a:picLocks noChangeAspect="1"/>
          </p:cNvPicPr>
          <p:nvPr/>
        </p:nvPicPr>
        <p:blipFill>
          <a:blip r:embed="rId9"/>
          <a:stretch>
            <a:fillRect/>
          </a:stretch>
        </p:blipFill>
        <p:spPr>
          <a:xfrm>
            <a:off x="0" y="3995370"/>
            <a:ext cx="7547925" cy="4310430"/>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3160" y="9410706"/>
            <a:ext cx="4473502" cy="4473502"/>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691504" y="8583569"/>
            <a:ext cx="2770225" cy="2770225"/>
          </a:xfrm>
          <a:prstGeom prst="rect">
            <a:avLst/>
          </a:prstGeom>
        </p:spPr>
      </p:pic>
      <p:pic>
        <p:nvPicPr>
          <p:cNvPr id="17" name="Picture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493276" y="8525029"/>
            <a:ext cx="2842724" cy="2842724"/>
          </a:xfrm>
          <a:prstGeom prst="rect">
            <a:avLst/>
          </a:prstGeom>
        </p:spPr>
      </p:pic>
      <p:pic>
        <p:nvPicPr>
          <p:cNvPr id="20" name="Picture 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1408529" y="8534400"/>
            <a:ext cx="2746871" cy="2746871"/>
          </a:xfrm>
          <a:prstGeom prst="rect">
            <a:avLst/>
          </a:prstGeom>
        </p:spPr>
      </p:pic>
      <p:pic>
        <p:nvPicPr>
          <p:cNvPr id="21" name="Picture 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722206" y="11353800"/>
            <a:ext cx="2736748" cy="2736748"/>
          </a:xfrm>
          <a:prstGeom prst="rect">
            <a:avLst/>
          </a:prstGeom>
        </p:spPr>
      </p:pic>
      <p:pic>
        <p:nvPicPr>
          <p:cNvPr id="22" name="Picture 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8523052" y="11364142"/>
            <a:ext cx="2736748" cy="2736748"/>
          </a:xfrm>
          <a:prstGeom prst="rect">
            <a:avLst/>
          </a:prstGeom>
        </p:spPr>
      </p:pic>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332329" y="11277600"/>
            <a:ext cx="2746871" cy="2746871"/>
          </a:xfrm>
          <a:prstGeom prst="rect">
            <a:avLst/>
          </a:prstGeom>
        </p:spPr>
      </p:pic>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4495</TotalTime>
  <Words>564</Words>
  <Application>Microsoft Office PowerPoint</Application>
  <PresentationFormat>Custom</PresentationFormat>
  <Paragraphs>22</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Teuton, Jeremy R</cp:lastModifiedBy>
  <cp:revision>46</cp:revision>
  <dcterms:created xsi:type="dcterms:W3CDTF">2012-11-30T02:20:55Z</dcterms:created>
  <dcterms:modified xsi:type="dcterms:W3CDTF">2019-01-14T23:49:31Z</dcterms:modified>
</cp:coreProperties>
</file>